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a Srinivas" userId="c0f4ea613c55609c" providerId="LiveId" clId="{32F83D59-EFC8-46F4-83AE-DC4CD2BF066B}"/>
    <pc:docChg chg="undo custSel modSld">
      <pc:chgData name="Anusha Srinivas" userId="c0f4ea613c55609c" providerId="LiveId" clId="{32F83D59-EFC8-46F4-83AE-DC4CD2BF066B}" dt="2025-12-29T16:43:29.266" v="39" actId="1076"/>
      <pc:docMkLst>
        <pc:docMk/>
      </pc:docMkLst>
      <pc:sldChg chg="delSp modSp mod">
        <pc:chgData name="Anusha Srinivas" userId="c0f4ea613c55609c" providerId="LiveId" clId="{32F83D59-EFC8-46F4-83AE-DC4CD2BF066B}" dt="2025-12-29T16:43:29.266" v="39" actId="1076"/>
        <pc:sldMkLst>
          <pc:docMk/>
          <pc:sldMk cId="0" sldId="263"/>
        </pc:sldMkLst>
        <pc:spChg chg="del">
          <ac:chgData name="Anusha Srinivas" userId="c0f4ea613c55609c" providerId="LiveId" clId="{32F83D59-EFC8-46F4-83AE-DC4CD2BF066B}" dt="2025-12-29T16:37:02.606" v="3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Anusha Srinivas" userId="c0f4ea613c55609c" providerId="LiveId" clId="{32F83D59-EFC8-46F4-83AE-DC4CD2BF066B}" dt="2025-12-29T16:36:59.220" v="2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Anusha Srinivas" userId="c0f4ea613c55609c" providerId="LiveId" clId="{32F83D59-EFC8-46F4-83AE-DC4CD2BF066B}" dt="2025-12-29T16:39:15.254" v="38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Anusha Srinivas" userId="c0f4ea613c55609c" providerId="LiveId" clId="{32F83D59-EFC8-46F4-83AE-DC4CD2BF066B}" dt="2025-12-29T16:43:29.266" v="39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Anusha Srinivas" userId="c0f4ea613c55609c" providerId="LiveId" clId="{32F83D59-EFC8-46F4-83AE-DC4CD2BF066B}" dt="2025-12-29T16:38:34.208" v="24" actId="1076"/>
          <ac:spMkLst>
            <pc:docMk/>
            <pc:sldMk cId="0" sldId="263"/>
            <ac:spMk id="14" creationId="{00000000-0000-0000-0000-000000000000}"/>
          </ac:spMkLst>
        </pc:spChg>
        <pc:grpChg chg="mod">
          <ac:chgData name="Anusha Srinivas" userId="c0f4ea613c55609c" providerId="LiveId" clId="{32F83D59-EFC8-46F4-83AE-DC4CD2BF066B}" dt="2025-12-29T16:38:56.709" v="30" actId="1076"/>
          <ac:grpSpMkLst>
            <pc:docMk/>
            <pc:sldMk cId="0" sldId="263"/>
            <ac:grpSpMk id="3" creationId="{00000000-0000-0000-0000-000000000000}"/>
          </ac:grpSpMkLst>
        </pc:grpChg>
        <pc:grpChg chg="mod">
          <ac:chgData name="Anusha Srinivas" userId="c0f4ea613c55609c" providerId="LiveId" clId="{32F83D59-EFC8-46F4-83AE-DC4CD2BF066B}" dt="2025-12-29T16:37:42.523" v="11" actId="1076"/>
          <ac:grpSpMkLst>
            <pc:docMk/>
            <pc:sldMk cId="0" sldId="263"/>
            <ac:grpSpMk id="10" creationId="{00000000-0000-0000-0000-000000000000}"/>
          </ac:grpSpMkLst>
        </pc:grpChg>
        <pc:grpChg chg="del mod">
          <ac:chgData name="Anusha Srinivas" userId="c0f4ea613c55609c" providerId="LiveId" clId="{32F83D59-EFC8-46F4-83AE-DC4CD2BF066B}" dt="2025-12-29T16:37:13.916" v="5" actId="478"/>
          <ac:grpSpMkLst>
            <pc:docMk/>
            <pc:sldMk cId="0" sldId="263"/>
            <ac:grpSpMk id="12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3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32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8" y="3099492"/>
            <a:ext cx="9445523" cy="181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Othello: A Java Console Game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8" y="5249018"/>
            <a:ext cx="944552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This project designs and implements a console-based Othello (Reversi) game using Java, applying core Object-Oriented Programming (OOP) concepts. It aims to provide an interactive and logical gameplay system for this classic strategy board game.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9677"/>
          </a:xfrm>
          <a:custGeom>
            <a:avLst/>
            <a:gdLst/>
            <a:ahLst/>
            <a:cxnLst/>
            <a:rect l="l" t="t" r="r" b="b"/>
            <a:pathLst>
              <a:path w="6858000" h="10289677">
                <a:moveTo>
                  <a:pt x="0" y="0"/>
                </a:moveTo>
                <a:lnTo>
                  <a:pt x="6858000" y="0"/>
                </a:lnTo>
                <a:lnTo>
                  <a:pt x="6858000" y="10289677"/>
                </a:lnTo>
                <a:lnTo>
                  <a:pt x="0" y="1028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6093" y="685057"/>
            <a:ext cx="9637814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Problem: Manual Board Games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1805" y="2673991"/>
            <a:ext cx="9666389" cy="1560909"/>
            <a:chOff x="0" y="0"/>
            <a:chExt cx="12888519" cy="2081212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12850495" cy="2043176"/>
            </a:xfrm>
            <a:custGeom>
              <a:avLst/>
              <a:gdLst/>
              <a:ahLst/>
              <a:cxnLst/>
              <a:rect l="l" t="t" r="r" b="b"/>
              <a:pathLst>
                <a:path w="12850495" h="2043176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664694" y="0"/>
                  </a:lnTo>
                  <a:cubicBezTo>
                    <a:pt x="12767310" y="0"/>
                    <a:pt x="12850495" y="81915"/>
                    <a:pt x="12850495" y="182880"/>
                  </a:cubicBezTo>
                  <a:lnTo>
                    <a:pt x="12850495" y="1860296"/>
                  </a:lnTo>
                  <a:cubicBezTo>
                    <a:pt x="12850495" y="1961261"/>
                    <a:pt x="12767310" y="2043176"/>
                    <a:pt x="12664694" y="2043176"/>
                  </a:cubicBezTo>
                  <a:lnTo>
                    <a:pt x="185801" y="2043176"/>
                  </a:lnTo>
                  <a:cubicBezTo>
                    <a:pt x="83185" y="2043176"/>
                    <a:pt x="0" y="1961261"/>
                    <a:pt x="0" y="1860296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2888595" cy="2081276"/>
            </a:xfrm>
            <a:custGeom>
              <a:avLst/>
              <a:gdLst/>
              <a:ahLst/>
              <a:cxnLst/>
              <a:rect l="l" t="t" r="r" b="b"/>
              <a:pathLst>
                <a:path w="12888595" h="2081276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2683744" y="0"/>
                  </a:lnTo>
                  <a:lnTo>
                    <a:pt x="12683744" y="19050"/>
                  </a:lnTo>
                  <a:lnTo>
                    <a:pt x="12683744" y="0"/>
                  </a:lnTo>
                  <a:cubicBezTo>
                    <a:pt x="12796520" y="0"/>
                    <a:pt x="12888595" y="90170"/>
                    <a:pt x="12888595" y="201930"/>
                  </a:cubicBezTo>
                  <a:lnTo>
                    <a:pt x="12869545" y="201930"/>
                  </a:lnTo>
                  <a:lnTo>
                    <a:pt x="12888595" y="201930"/>
                  </a:lnTo>
                  <a:lnTo>
                    <a:pt x="12888595" y="1879346"/>
                  </a:lnTo>
                  <a:lnTo>
                    <a:pt x="12869545" y="1879346"/>
                  </a:lnTo>
                  <a:lnTo>
                    <a:pt x="12888595" y="1879346"/>
                  </a:lnTo>
                  <a:cubicBezTo>
                    <a:pt x="12888595" y="1991106"/>
                    <a:pt x="12796647" y="2081276"/>
                    <a:pt x="12683744" y="2081276"/>
                  </a:cubicBezTo>
                  <a:lnTo>
                    <a:pt x="12683744" y="2062226"/>
                  </a:lnTo>
                  <a:lnTo>
                    <a:pt x="12683744" y="2081276"/>
                  </a:lnTo>
                  <a:lnTo>
                    <a:pt x="204851" y="2081276"/>
                  </a:lnTo>
                  <a:lnTo>
                    <a:pt x="204851" y="2062226"/>
                  </a:lnTo>
                  <a:lnTo>
                    <a:pt x="204851" y="2081276"/>
                  </a:lnTo>
                  <a:cubicBezTo>
                    <a:pt x="92075" y="2081276"/>
                    <a:pt x="0" y="1991106"/>
                    <a:pt x="0" y="187934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79346"/>
                  </a:lnTo>
                  <a:lnTo>
                    <a:pt x="19050" y="1879346"/>
                  </a:lnTo>
                  <a:lnTo>
                    <a:pt x="38100" y="1879346"/>
                  </a:lnTo>
                  <a:cubicBezTo>
                    <a:pt x="38100" y="1969516"/>
                    <a:pt x="112395" y="2043176"/>
                    <a:pt x="204851" y="2043176"/>
                  </a:cubicBezTo>
                  <a:lnTo>
                    <a:pt x="12683744" y="2043176"/>
                  </a:lnTo>
                  <a:cubicBezTo>
                    <a:pt x="12776073" y="2043176"/>
                    <a:pt x="12850495" y="1969516"/>
                    <a:pt x="12850495" y="1879346"/>
                  </a:cubicBezTo>
                  <a:lnTo>
                    <a:pt x="12850495" y="201930"/>
                  </a:lnTo>
                  <a:cubicBezTo>
                    <a:pt x="12850495" y="111760"/>
                    <a:pt x="12776200" y="38100"/>
                    <a:pt x="12683744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867518" y="2688279"/>
            <a:ext cx="114300" cy="1532334"/>
          </a:xfrm>
          <a:custGeom>
            <a:avLst/>
            <a:gdLst/>
            <a:ahLst/>
            <a:cxnLst/>
            <a:rect l="l" t="t" r="r" b="b"/>
            <a:pathLst>
              <a:path w="114300" h="1532334">
                <a:moveTo>
                  <a:pt x="0" y="0"/>
                </a:moveTo>
                <a:lnTo>
                  <a:pt x="114300" y="0"/>
                </a:lnTo>
                <a:lnTo>
                  <a:pt x="114300" y="1532334"/>
                </a:lnTo>
                <a:lnTo>
                  <a:pt x="0" y="1532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" b="-3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66377" y="2963313"/>
            <a:ext cx="32005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Physical Setup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6377" y="3450279"/>
            <a:ext cx="898297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Manual board games require tedious physical arrangement.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81805" y="4462310"/>
            <a:ext cx="9666389" cy="1560909"/>
            <a:chOff x="0" y="0"/>
            <a:chExt cx="12888519" cy="2081212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12850495" cy="2043176"/>
            </a:xfrm>
            <a:custGeom>
              <a:avLst/>
              <a:gdLst/>
              <a:ahLst/>
              <a:cxnLst/>
              <a:rect l="l" t="t" r="r" b="b"/>
              <a:pathLst>
                <a:path w="12850495" h="2043176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664694" y="0"/>
                  </a:lnTo>
                  <a:cubicBezTo>
                    <a:pt x="12767310" y="0"/>
                    <a:pt x="12850495" y="81915"/>
                    <a:pt x="12850495" y="182880"/>
                  </a:cubicBezTo>
                  <a:lnTo>
                    <a:pt x="12850495" y="1860296"/>
                  </a:lnTo>
                  <a:cubicBezTo>
                    <a:pt x="12850495" y="1961261"/>
                    <a:pt x="12767310" y="2043176"/>
                    <a:pt x="12664694" y="2043176"/>
                  </a:cubicBezTo>
                  <a:lnTo>
                    <a:pt x="185801" y="2043176"/>
                  </a:lnTo>
                  <a:cubicBezTo>
                    <a:pt x="83185" y="2043176"/>
                    <a:pt x="0" y="1961261"/>
                    <a:pt x="0" y="1860296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2888595" cy="2081276"/>
            </a:xfrm>
            <a:custGeom>
              <a:avLst/>
              <a:gdLst/>
              <a:ahLst/>
              <a:cxnLst/>
              <a:rect l="l" t="t" r="r" b="b"/>
              <a:pathLst>
                <a:path w="12888595" h="2081276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2683744" y="0"/>
                  </a:lnTo>
                  <a:lnTo>
                    <a:pt x="12683744" y="19050"/>
                  </a:lnTo>
                  <a:lnTo>
                    <a:pt x="12683744" y="0"/>
                  </a:lnTo>
                  <a:cubicBezTo>
                    <a:pt x="12796520" y="0"/>
                    <a:pt x="12888595" y="90170"/>
                    <a:pt x="12888595" y="201930"/>
                  </a:cubicBezTo>
                  <a:lnTo>
                    <a:pt x="12869545" y="201930"/>
                  </a:lnTo>
                  <a:lnTo>
                    <a:pt x="12888595" y="201930"/>
                  </a:lnTo>
                  <a:lnTo>
                    <a:pt x="12888595" y="1879346"/>
                  </a:lnTo>
                  <a:lnTo>
                    <a:pt x="12869545" y="1879346"/>
                  </a:lnTo>
                  <a:lnTo>
                    <a:pt x="12888595" y="1879346"/>
                  </a:lnTo>
                  <a:cubicBezTo>
                    <a:pt x="12888595" y="1991106"/>
                    <a:pt x="12796647" y="2081276"/>
                    <a:pt x="12683744" y="2081276"/>
                  </a:cubicBezTo>
                  <a:lnTo>
                    <a:pt x="12683744" y="2062226"/>
                  </a:lnTo>
                  <a:lnTo>
                    <a:pt x="12683744" y="2081276"/>
                  </a:lnTo>
                  <a:lnTo>
                    <a:pt x="204851" y="2081276"/>
                  </a:lnTo>
                  <a:lnTo>
                    <a:pt x="204851" y="2062226"/>
                  </a:lnTo>
                  <a:lnTo>
                    <a:pt x="204851" y="2081276"/>
                  </a:lnTo>
                  <a:cubicBezTo>
                    <a:pt x="92075" y="2081276"/>
                    <a:pt x="0" y="1991106"/>
                    <a:pt x="0" y="187934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79346"/>
                  </a:lnTo>
                  <a:lnTo>
                    <a:pt x="19050" y="1879346"/>
                  </a:lnTo>
                  <a:lnTo>
                    <a:pt x="38100" y="1879346"/>
                  </a:lnTo>
                  <a:cubicBezTo>
                    <a:pt x="38100" y="1969516"/>
                    <a:pt x="112395" y="2043176"/>
                    <a:pt x="204851" y="2043176"/>
                  </a:cubicBezTo>
                  <a:lnTo>
                    <a:pt x="12683744" y="2043176"/>
                  </a:lnTo>
                  <a:cubicBezTo>
                    <a:pt x="12776073" y="2043176"/>
                    <a:pt x="12850495" y="1969516"/>
                    <a:pt x="12850495" y="1879346"/>
                  </a:cubicBezTo>
                  <a:lnTo>
                    <a:pt x="12850495" y="201930"/>
                  </a:lnTo>
                  <a:cubicBezTo>
                    <a:pt x="12850495" y="111760"/>
                    <a:pt x="12776200" y="38100"/>
                    <a:pt x="12683744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Freeform 17" descr="preencoded.png"/>
          <p:cNvSpPr/>
          <p:nvPr/>
        </p:nvSpPr>
        <p:spPr>
          <a:xfrm>
            <a:off x="867518" y="4476598"/>
            <a:ext cx="114300" cy="1532334"/>
          </a:xfrm>
          <a:custGeom>
            <a:avLst/>
            <a:gdLst/>
            <a:ahLst/>
            <a:cxnLst/>
            <a:rect l="l" t="t" r="r" b="b"/>
            <a:pathLst>
              <a:path w="114300" h="1532334">
                <a:moveTo>
                  <a:pt x="0" y="0"/>
                </a:moveTo>
                <a:lnTo>
                  <a:pt x="114300" y="0"/>
                </a:lnTo>
                <a:lnTo>
                  <a:pt x="114300" y="1532334"/>
                </a:lnTo>
                <a:lnTo>
                  <a:pt x="0" y="1532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" b="-3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66377" y="4751632"/>
            <a:ext cx="32005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No Validation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6377" y="5238598"/>
            <a:ext cx="898297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Lack automatic rule validation, leading to errors.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1805" y="6250629"/>
            <a:ext cx="9666389" cy="1560909"/>
            <a:chOff x="0" y="0"/>
            <a:chExt cx="12888519" cy="2081212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12850495" cy="2043176"/>
            </a:xfrm>
            <a:custGeom>
              <a:avLst/>
              <a:gdLst/>
              <a:ahLst/>
              <a:cxnLst/>
              <a:rect l="l" t="t" r="r" b="b"/>
              <a:pathLst>
                <a:path w="12850495" h="2043176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664694" y="0"/>
                  </a:lnTo>
                  <a:cubicBezTo>
                    <a:pt x="12767310" y="0"/>
                    <a:pt x="12850495" y="81915"/>
                    <a:pt x="12850495" y="182880"/>
                  </a:cubicBezTo>
                  <a:lnTo>
                    <a:pt x="12850495" y="1860296"/>
                  </a:lnTo>
                  <a:cubicBezTo>
                    <a:pt x="12850495" y="1961261"/>
                    <a:pt x="12767310" y="2043176"/>
                    <a:pt x="12664694" y="2043176"/>
                  </a:cubicBezTo>
                  <a:lnTo>
                    <a:pt x="185801" y="2043176"/>
                  </a:lnTo>
                  <a:cubicBezTo>
                    <a:pt x="83185" y="2043176"/>
                    <a:pt x="0" y="1961261"/>
                    <a:pt x="0" y="1860296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888595" cy="2081276"/>
            </a:xfrm>
            <a:custGeom>
              <a:avLst/>
              <a:gdLst/>
              <a:ahLst/>
              <a:cxnLst/>
              <a:rect l="l" t="t" r="r" b="b"/>
              <a:pathLst>
                <a:path w="12888595" h="2081276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2683744" y="0"/>
                  </a:lnTo>
                  <a:lnTo>
                    <a:pt x="12683744" y="19050"/>
                  </a:lnTo>
                  <a:lnTo>
                    <a:pt x="12683744" y="0"/>
                  </a:lnTo>
                  <a:cubicBezTo>
                    <a:pt x="12796520" y="0"/>
                    <a:pt x="12888595" y="90170"/>
                    <a:pt x="12888595" y="201930"/>
                  </a:cubicBezTo>
                  <a:lnTo>
                    <a:pt x="12869545" y="201930"/>
                  </a:lnTo>
                  <a:lnTo>
                    <a:pt x="12888595" y="201930"/>
                  </a:lnTo>
                  <a:lnTo>
                    <a:pt x="12888595" y="1879346"/>
                  </a:lnTo>
                  <a:lnTo>
                    <a:pt x="12869545" y="1879346"/>
                  </a:lnTo>
                  <a:lnTo>
                    <a:pt x="12888595" y="1879346"/>
                  </a:lnTo>
                  <a:cubicBezTo>
                    <a:pt x="12888595" y="1991106"/>
                    <a:pt x="12796647" y="2081276"/>
                    <a:pt x="12683744" y="2081276"/>
                  </a:cubicBezTo>
                  <a:lnTo>
                    <a:pt x="12683744" y="2062226"/>
                  </a:lnTo>
                  <a:lnTo>
                    <a:pt x="12683744" y="2081276"/>
                  </a:lnTo>
                  <a:lnTo>
                    <a:pt x="204851" y="2081276"/>
                  </a:lnTo>
                  <a:lnTo>
                    <a:pt x="204851" y="2062226"/>
                  </a:lnTo>
                  <a:lnTo>
                    <a:pt x="204851" y="2081276"/>
                  </a:lnTo>
                  <a:cubicBezTo>
                    <a:pt x="92075" y="2081276"/>
                    <a:pt x="0" y="1991106"/>
                    <a:pt x="0" y="187934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79346"/>
                  </a:lnTo>
                  <a:lnTo>
                    <a:pt x="19050" y="1879346"/>
                  </a:lnTo>
                  <a:lnTo>
                    <a:pt x="38100" y="1879346"/>
                  </a:lnTo>
                  <a:cubicBezTo>
                    <a:pt x="38100" y="1969516"/>
                    <a:pt x="112395" y="2043176"/>
                    <a:pt x="204851" y="2043176"/>
                  </a:cubicBezTo>
                  <a:lnTo>
                    <a:pt x="12683744" y="2043176"/>
                  </a:lnTo>
                  <a:cubicBezTo>
                    <a:pt x="12776073" y="2043176"/>
                    <a:pt x="12850495" y="1969516"/>
                    <a:pt x="12850495" y="1879346"/>
                  </a:cubicBezTo>
                  <a:lnTo>
                    <a:pt x="12850495" y="201930"/>
                  </a:lnTo>
                  <a:cubicBezTo>
                    <a:pt x="12850495" y="111760"/>
                    <a:pt x="12776200" y="38100"/>
                    <a:pt x="12683744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 descr="preencoded.png"/>
          <p:cNvSpPr/>
          <p:nvPr/>
        </p:nvSpPr>
        <p:spPr>
          <a:xfrm>
            <a:off x="867518" y="6264916"/>
            <a:ext cx="114300" cy="1532334"/>
          </a:xfrm>
          <a:custGeom>
            <a:avLst/>
            <a:gdLst/>
            <a:ahLst/>
            <a:cxnLst/>
            <a:rect l="l" t="t" r="r" b="b"/>
            <a:pathLst>
              <a:path w="114300" h="1532334">
                <a:moveTo>
                  <a:pt x="0" y="0"/>
                </a:moveTo>
                <a:lnTo>
                  <a:pt x="114300" y="0"/>
                </a:lnTo>
                <a:lnTo>
                  <a:pt x="114300" y="1532335"/>
                </a:lnTo>
                <a:lnTo>
                  <a:pt x="0" y="1532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" b="-39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66377" y="6539951"/>
            <a:ext cx="332273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No Score Calculation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6377" y="7026916"/>
            <a:ext cx="898297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Scores must be calculated manually, which is time-consuming.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81805" y="8038948"/>
            <a:ext cx="9666389" cy="1560909"/>
            <a:chOff x="0" y="0"/>
            <a:chExt cx="12888519" cy="2081212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12850495" cy="2043176"/>
            </a:xfrm>
            <a:custGeom>
              <a:avLst/>
              <a:gdLst/>
              <a:ahLst/>
              <a:cxnLst/>
              <a:rect l="l" t="t" r="r" b="b"/>
              <a:pathLst>
                <a:path w="12850495" h="2043176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664694" y="0"/>
                  </a:lnTo>
                  <a:cubicBezTo>
                    <a:pt x="12767310" y="0"/>
                    <a:pt x="12850495" y="81915"/>
                    <a:pt x="12850495" y="182880"/>
                  </a:cubicBezTo>
                  <a:lnTo>
                    <a:pt x="12850495" y="1860296"/>
                  </a:lnTo>
                  <a:cubicBezTo>
                    <a:pt x="12850495" y="1961261"/>
                    <a:pt x="12767310" y="2043176"/>
                    <a:pt x="12664694" y="2043176"/>
                  </a:cubicBezTo>
                  <a:lnTo>
                    <a:pt x="185801" y="2043176"/>
                  </a:lnTo>
                  <a:cubicBezTo>
                    <a:pt x="83185" y="2043176"/>
                    <a:pt x="0" y="1961261"/>
                    <a:pt x="0" y="1860296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2888595" cy="2081276"/>
            </a:xfrm>
            <a:custGeom>
              <a:avLst/>
              <a:gdLst/>
              <a:ahLst/>
              <a:cxnLst/>
              <a:rect l="l" t="t" r="r" b="b"/>
              <a:pathLst>
                <a:path w="12888595" h="2081276">
                  <a:moveTo>
                    <a:pt x="0" y="201930"/>
                  </a:moveTo>
                  <a:cubicBezTo>
                    <a:pt x="0" y="90170"/>
                    <a:pt x="91948" y="0"/>
                    <a:pt x="204851" y="0"/>
                  </a:cubicBezTo>
                  <a:lnTo>
                    <a:pt x="12683744" y="0"/>
                  </a:lnTo>
                  <a:lnTo>
                    <a:pt x="12683744" y="19050"/>
                  </a:lnTo>
                  <a:lnTo>
                    <a:pt x="12683744" y="0"/>
                  </a:lnTo>
                  <a:cubicBezTo>
                    <a:pt x="12796520" y="0"/>
                    <a:pt x="12888595" y="90170"/>
                    <a:pt x="12888595" y="201930"/>
                  </a:cubicBezTo>
                  <a:lnTo>
                    <a:pt x="12869545" y="201930"/>
                  </a:lnTo>
                  <a:lnTo>
                    <a:pt x="12888595" y="201930"/>
                  </a:lnTo>
                  <a:lnTo>
                    <a:pt x="12888595" y="1879346"/>
                  </a:lnTo>
                  <a:lnTo>
                    <a:pt x="12869545" y="1879346"/>
                  </a:lnTo>
                  <a:lnTo>
                    <a:pt x="12888595" y="1879346"/>
                  </a:lnTo>
                  <a:cubicBezTo>
                    <a:pt x="12888595" y="1991106"/>
                    <a:pt x="12796647" y="2081276"/>
                    <a:pt x="12683744" y="2081276"/>
                  </a:cubicBezTo>
                  <a:lnTo>
                    <a:pt x="12683744" y="2062226"/>
                  </a:lnTo>
                  <a:lnTo>
                    <a:pt x="12683744" y="2081276"/>
                  </a:lnTo>
                  <a:lnTo>
                    <a:pt x="204851" y="2081276"/>
                  </a:lnTo>
                  <a:lnTo>
                    <a:pt x="204851" y="2062226"/>
                  </a:lnTo>
                  <a:lnTo>
                    <a:pt x="204851" y="2081276"/>
                  </a:lnTo>
                  <a:cubicBezTo>
                    <a:pt x="92075" y="2081276"/>
                    <a:pt x="0" y="1991106"/>
                    <a:pt x="0" y="187934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79346"/>
                  </a:lnTo>
                  <a:lnTo>
                    <a:pt x="19050" y="1879346"/>
                  </a:lnTo>
                  <a:lnTo>
                    <a:pt x="38100" y="1879346"/>
                  </a:lnTo>
                  <a:cubicBezTo>
                    <a:pt x="38100" y="1969516"/>
                    <a:pt x="112395" y="2043176"/>
                    <a:pt x="204851" y="2043176"/>
                  </a:cubicBezTo>
                  <a:lnTo>
                    <a:pt x="12683744" y="2043176"/>
                  </a:lnTo>
                  <a:cubicBezTo>
                    <a:pt x="12776073" y="2043176"/>
                    <a:pt x="12850495" y="1969516"/>
                    <a:pt x="12850495" y="1879346"/>
                  </a:cubicBezTo>
                  <a:lnTo>
                    <a:pt x="12850495" y="201930"/>
                  </a:lnTo>
                  <a:cubicBezTo>
                    <a:pt x="12850495" y="111760"/>
                    <a:pt x="12776200" y="38100"/>
                    <a:pt x="12683744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867518" y="8053235"/>
            <a:ext cx="114300" cy="1532334"/>
          </a:xfrm>
          <a:custGeom>
            <a:avLst/>
            <a:gdLst/>
            <a:ahLst/>
            <a:cxnLst/>
            <a:rect l="l" t="t" r="r" b="b"/>
            <a:pathLst>
              <a:path w="114300" h="1532334">
                <a:moveTo>
                  <a:pt x="0" y="0"/>
                </a:moveTo>
                <a:lnTo>
                  <a:pt x="114300" y="0"/>
                </a:lnTo>
                <a:lnTo>
                  <a:pt x="114300" y="1532334"/>
                </a:lnTo>
                <a:lnTo>
                  <a:pt x="0" y="1532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" b="-3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66377" y="8328269"/>
            <a:ext cx="320055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Error-Prone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377" y="8815235"/>
            <a:ext cx="898297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Manual play is prone to human errors and can be slow.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91467"/>
          </a:xfrm>
          <a:custGeom>
            <a:avLst/>
            <a:gdLst/>
            <a:ahLst/>
            <a:cxnLst/>
            <a:rect l="l" t="t" r="r" b="b"/>
            <a:pathLst>
              <a:path w="6858000" h="10291467">
                <a:moveTo>
                  <a:pt x="0" y="0"/>
                </a:moveTo>
                <a:lnTo>
                  <a:pt x="6858000" y="0"/>
                </a:lnTo>
                <a:lnTo>
                  <a:pt x="6858000" y="10291467"/>
                </a:lnTo>
                <a:lnTo>
                  <a:pt x="0" y="10291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" r="-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1550" y="725243"/>
            <a:ext cx="9486900" cy="177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Solution: A Java-Based Othello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6788" y="2909735"/>
            <a:ext cx="4614120" cy="3616528"/>
            <a:chOff x="0" y="0"/>
            <a:chExt cx="6152159" cy="4822038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39434" cy="4809236"/>
            </a:xfrm>
            <a:custGeom>
              <a:avLst/>
              <a:gdLst/>
              <a:ahLst/>
              <a:cxnLst/>
              <a:rect l="l" t="t" r="r" b="b"/>
              <a:pathLst>
                <a:path w="6139434" h="4809236">
                  <a:moveTo>
                    <a:pt x="0" y="155448"/>
                  </a:moveTo>
                  <a:cubicBezTo>
                    <a:pt x="0" y="69596"/>
                    <a:pt x="69596" y="0"/>
                    <a:pt x="155575" y="0"/>
                  </a:cubicBezTo>
                  <a:lnTo>
                    <a:pt x="5983859" y="0"/>
                  </a:lnTo>
                  <a:cubicBezTo>
                    <a:pt x="6069838" y="0"/>
                    <a:pt x="6139434" y="69596"/>
                    <a:pt x="6139434" y="155448"/>
                  </a:cubicBezTo>
                  <a:lnTo>
                    <a:pt x="6139434" y="4653788"/>
                  </a:lnTo>
                  <a:cubicBezTo>
                    <a:pt x="6139434" y="4739640"/>
                    <a:pt x="6069838" y="4809236"/>
                    <a:pt x="5983859" y="4809236"/>
                  </a:cubicBezTo>
                  <a:lnTo>
                    <a:pt x="155575" y="4809236"/>
                  </a:lnTo>
                  <a:cubicBezTo>
                    <a:pt x="69596" y="4809363"/>
                    <a:pt x="0" y="4739767"/>
                    <a:pt x="0" y="4653788"/>
                  </a:cubicBezTo>
                  <a:close/>
                </a:path>
              </a:pathLst>
            </a:custGeom>
            <a:solidFill>
              <a:srgbClr val="31136C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52134" cy="4821936"/>
            </a:xfrm>
            <a:custGeom>
              <a:avLst/>
              <a:gdLst/>
              <a:ahLst/>
              <a:cxnLst/>
              <a:rect l="l" t="t" r="r" b="b"/>
              <a:pathLst>
                <a:path w="6152134" h="4821936">
                  <a:moveTo>
                    <a:pt x="0" y="161798"/>
                  </a:moveTo>
                  <a:cubicBezTo>
                    <a:pt x="0" y="72390"/>
                    <a:pt x="72517" y="0"/>
                    <a:pt x="161925" y="0"/>
                  </a:cubicBezTo>
                  <a:lnTo>
                    <a:pt x="5990209" y="0"/>
                  </a:lnTo>
                  <a:lnTo>
                    <a:pt x="5990209" y="6350"/>
                  </a:lnTo>
                  <a:lnTo>
                    <a:pt x="5990209" y="0"/>
                  </a:lnTo>
                  <a:cubicBezTo>
                    <a:pt x="6079617" y="0"/>
                    <a:pt x="6152134" y="72390"/>
                    <a:pt x="6152134" y="161798"/>
                  </a:cubicBezTo>
                  <a:lnTo>
                    <a:pt x="6145784" y="161798"/>
                  </a:lnTo>
                  <a:lnTo>
                    <a:pt x="6152134" y="161798"/>
                  </a:lnTo>
                  <a:lnTo>
                    <a:pt x="6152134" y="4660138"/>
                  </a:lnTo>
                  <a:lnTo>
                    <a:pt x="6145784" y="4660138"/>
                  </a:lnTo>
                  <a:lnTo>
                    <a:pt x="6152134" y="4660138"/>
                  </a:lnTo>
                  <a:cubicBezTo>
                    <a:pt x="6152134" y="4749546"/>
                    <a:pt x="6079617" y="4821936"/>
                    <a:pt x="5990209" y="4821936"/>
                  </a:cubicBezTo>
                  <a:lnTo>
                    <a:pt x="5990209" y="4815586"/>
                  </a:lnTo>
                  <a:lnTo>
                    <a:pt x="5990209" y="4821936"/>
                  </a:lnTo>
                  <a:lnTo>
                    <a:pt x="161925" y="4821936"/>
                  </a:lnTo>
                  <a:lnTo>
                    <a:pt x="161925" y="4815586"/>
                  </a:lnTo>
                  <a:lnTo>
                    <a:pt x="161925" y="4821936"/>
                  </a:lnTo>
                  <a:cubicBezTo>
                    <a:pt x="72517" y="4822063"/>
                    <a:pt x="0" y="4749546"/>
                    <a:pt x="0" y="4660138"/>
                  </a:cubicBezTo>
                  <a:lnTo>
                    <a:pt x="0" y="161798"/>
                  </a:lnTo>
                  <a:lnTo>
                    <a:pt x="6350" y="161798"/>
                  </a:lnTo>
                  <a:lnTo>
                    <a:pt x="0" y="161798"/>
                  </a:lnTo>
                  <a:moveTo>
                    <a:pt x="12700" y="161798"/>
                  </a:moveTo>
                  <a:lnTo>
                    <a:pt x="12700" y="4660138"/>
                  </a:lnTo>
                  <a:lnTo>
                    <a:pt x="6350" y="4660138"/>
                  </a:lnTo>
                  <a:lnTo>
                    <a:pt x="12700" y="4660138"/>
                  </a:lnTo>
                  <a:cubicBezTo>
                    <a:pt x="12700" y="4742561"/>
                    <a:pt x="79502" y="4809236"/>
                    <a:pt x="161925" y="4809236"/>
                  </a:cubicBezTo>
                  <a:lnTo>
                    <a:pt x="5990209" y="4809236"/>
                  </a:lnTo>
                  <a:cubicBezTo>
                    <a:pt x="6072632" y="4809236"/>
                    <a:pt x="6139434" y="4742434"/>
                    <a:pt x="6139434" y="4660138"/>
                  </a:cubicBezTo>
                  <a:lnTo>
                    <a:pt x="6139434" y="161798"/>
                  </a:lnTo>
                  <a:cubicBezTo>
                    <a:pt x="6139434" y="79502"/>
                    <a:pt x="6072632" y="12700"/>
                    <a:pt x="5990209" y="12700"/>
                  </a:cubicBezTo>
                  <a:lnTo>
                    <a:pt x="161925" y="12700"/>
                  </a:lnTo>
                  <a:lnTo>
                    <a:pt x="161925" y="6350"/>
                  </a:lnTo>
                  <a:lnTo>
                    <a:pt x="161925" y="12700"/>
                  </a:lnTo>
                  <a:cubicBezTo>
                    <a:pt x="79502" y="12700"/>
                    <a:pt x="12700" y="79502"/>
                    <a:pt x="12700" y="161798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Freeform 11" descr="preencoded.png"/>
          <p:cNvSpPr/>
          <p:nvPr/>
        </p:nvSpPr>
        <p:spPr>
          <a:xfrm>
            <a:off x="1258643" y="3201591"/>
            <a:ext cx="832847" cy="832847"/>
          </a:xfrm>
          <a:custGeom>
            <a:avLst/>
            <a:gdLst/>
            <a:ahLst/>
            <a:cxnLst/>
            <a:rect l="l" t="t" r="r" b="b"/>
            <a:pathLst>
              <a:path w="832847" h="832847">
                <a:moveTo>
                  <a:pt x="0" y="0"/>
                </a:moveTo>
                <a:lnTo>
                  <a:pt x="832847" y="0"/>
                </a:lnTo>
                <a:lnTo>
                  <a:pt x="832847" y="832847"/>
                </a:lnTo>
                <a:lnTo>
                  <a:pt x="0" y="832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1487691" y="3430486"/>
            <a:ext cx="374752" cy="374752"/>
          </a:xfrm>
          <a:custGeom>
            <a:avLst/>
            <a:gdLst/>
            <a:ahLst/>
            <a:cxnLst/>
            <a:rect l="l" t="t" r="r" b="b"/>
            <a:pathLst>
              <a:path w="374752" h="374752">
                <a:moveTo>
                  <a:pt x="0" y="0"/>
                </a:moveTo>
                <a:lnTo>
                  <a:pt x="374751" y="0"/>
                </a:lnTo>
                <a:lnTo>
                  <a:pt x="374751" y="374752"/>
                </a:lnTo>
                <a:lnTo>
                  <a:pt x="0" y="37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750" r="-187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58643" y="4302471"/>
            <a:ext cx="3663848" cy="4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Automatic Validation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8643" y="4826641"/>
            <a:ext cx="4030418" cy="9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Validates moves, including diagonal and straight captures.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48941" y="2909735"/>
            <a:ext cx="4614272" cy="3616528"/>
            <a:chOff x="0" y="0"/>
            <a:chExt cx="6152363" cy="482203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139688" cy="4809236"/>
            </a:xfrm>
            <a:custGeom>
              <a:avLst/>
              <a:gdLst/>
              <a:ahLst/>
              <a:cxnLst/>
              <a:rect l="l" t="t" r="r" b="b"/>
              <a:pathLst>
                <a:path w="6139688" h="4809236">
                  <a:moveTo>
                    <a:pt x="0" y="155448"/>
                  </a:moveTo>
                  <a:cubicBezTo>
                    <a:pt x="0" y="69596"/>
                    <a:pt x="69596" y="0"/>
                    <a:pt x="155575" y="0"/>
                  </a:cubicBezTo>
                  <a:lnTo>
                    <a:pt x="5984113" y="0"/>
                  </a:lnTo>
                  <a:cubicBezTo>
                    <a:pt x="6070092" y="0"/>
                    <a:pt x="6139688" y="69596"/>
                    <a:pt x="6139688" y="155448"/>
                  </a:cubicBezTo>
                  <a:lnTo>
                    <a:pt x="6139688" y="4653788"/>
                  </a:lnTo>
                  <a:cubicBezTo>
                    <a:pt x="6139688" y="4739640"/>
                    <a:pt x="6070092" y="4809236"/>
                    <a:pt x="5984113" y="4809236"/>
                  </a:cubicBezTo>
                  <a:lnTo>
                    <a:pt x="155575" y="4809236"/>
                  </a:lnTo>
                  <a:cubicBezTo>
                    <a:pt x="69596" y="4809363"/>
                    <a:pt x="0" y="4739767"/>
                    <a:pt x="0" y="4653788"/>
                  </a:cubicBezTo>
                  <a:close/>
                </a:path>
              </a:pathLst>
            </a:custGeom>
            <a:solidFill>
              <a:srgbClr val="31136C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152388" cy="4821936"/>
            </a:xfrm>
            <a:custGeom>
              <a:avLst/>
              <a:gdLst/>
              <a:ahLst/>
              <a:cxnLst/>
              <a:rect l="l" t="t" r="r" b="b"/>
              <a:pathLst>
                <a:path w="6152388" h="4821936">
                  <a:moveTo>
                    <a:pt x="0" y="161798"/>
                  </a:moveTo>
                  <a:cubicBezTo>
                    <a:pt x="0" y="72390"/>
                    <a:pt x="72517" y="0"/>
                    <a:pt x="161925" y="0"/>
                  </a:cubicBezTo>
                  <a:lnTo>
                    <a:pt x="5990463" y="0"/>
                  </a:lnTo>
                  <a:lnTo>
                    <a:pt x="5990463" y="6350"/>
                  </a:lnTo>
                  <a:lnTo>
                    <a:pt x="5990463" y="0"/>
                  </a:lnTo>
                  <a:cubicBezTo>
                    <a:pt x="6079871" y="0"/>
                    <a:pt x="6152388" y="72390"/>
                    <a:pt x="6152388" y="161798"/>
                  </a:cubicBezTo>
                  <a:lnTo>
                    <a:pt x="6146038" y="161798"/>
                  </a:lnTo>
                  <a:lnTo>
                    <a:pt x="6152388" y="161798"/>
                  </a:lnTo>
                  <a:lnTo>
                    <a:pt x="6152388" y="4660138"/>
                  </a:lnTo>
                  <a:lnTo>
                    <a:pt x="6146038" y="4660138"/>
                  </a:lnTo>
                  <a:lnTo>
                    <a:pt x="6152388" y="4660138"/>
                  </a:lnTo>
                  <a:cubicBezTo>
                    <a:pt x="6152388" y="4749546"/>
                    <a:pt x="6079871" y="4821936"/>
                    <a:pt x="5990463" y="4821936"/>
                  </a:cubicBezTo>
                  <a:lnTo>
                    <a:pt x="5990463" y="4815586"/>
                  </a:lnTo>
                  <a:lnTo>
                    <a:pt x="5990463" y="4821936"/>
                  </a:lnTo>
                  <a:lnTo>
                    <a:pt x="161925" y="4821936"/>
                  </a:lnTo>
                  <a:lnTo>
                    <a:pt x="161925" y="4815586"/>
                  </a:lnTo>
                  <a:lnTo>
                    <a:pt x="161925" y="4821936"/>
                  </a:lnTo>
                  <a:cubicBezTo>
                    <a:pt x="72517" y="4822063"/>
                    <a:pt x="0" y="4749546"/>
                    <a:pt x="0" y="4660138"/>
                  </a:cubicBezTo>
                  <a:lnTo>
                    <a:pt x="0" y="161798"/>
                  </a:lnTo>
                  <a:lnTo>
                    <a:pt x="6350" y="161798"/>
                  </a:lnTo>
                  <a:lnTo>
                    <a:pt x="0" y="161798"/>
                  </a:lnTo>
                  <a:moveTo>
                    <a:pt x="12700" y="161798"/>
                  </a:moveTo>
                  <a:lnTo>
                    <a:pt x="12700" y="4660138"/>
                  </a:lnTo>
                  <a:lnTo>
                    <a:pt x="6350" y="4660138"/>
                  </a:lnTo>
                  <a:lnTo>
                    <a:pt x="12700" y="4660138"/>
                  </a:lnTo>
                  <a:cubicBezTo>
                    <a:pt x="12700" y="4742561"/>
                    <a:pt x="79502" y="4809236"/>
                    <a:pt x="161925" y="4809236"/>
                  </a:cubicBezTo>
                  <a:lnTo>
                    <a:pt x="5990463" y="4809236"/>
                  </a:lnTo>
                  <a:cubicBezTo>
                    <a:pt x="6072886" y="4809236"/>
                    <a:pt x="6139688" y="4742434"/>
                    <a:pt x="6139688" y="4660138"/>
                  </a:cubicBezTo>
                  <a:lnTo>
                    <a:pt x="6139688" y="161798"/>
                  </a:lnTo>
                  <a:cubicBezTo>
                    <a:pt x="6139688" y="79502"/>
                    <a:pt x="6072886" y="12700"/>
                    <a:pt x="5990463" y="12700"/>
                  </a:cubicBezTo>
                  <a:lnTo>
                    <a:pt x="161925" y="12700"/>
                  </a:lnTo>
                  <a:lnTo>
                    <a:pt x="161925" y="6350"/>
                  </a:lnTo>
                  <a:lnTo>
                    <a:pt x="161925" y="12700"/>
                  </a:lnTo>
                  <a:cubicBezTo>
                    <a:pt x="79502" y="12700"/>
                    <a:pt x="12700" y="79502"/>
                    <a:pt x="12700" y="161798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6140796" y="3201591"/>
            <a:ext cx="832847" cy="832847"/>
          </a:xfrm>
          <a:custGeom>
            <a:avLst/>
            <a:gdLst/>
            <a:ahLst/>
            <a:cxnLst/>
            <a:rect l="l" t="t" r="r" b="b"/>
            <a:pathLst>
              <a:path w="832847" h="832847">
                <a:moveTo>
                  <a:pt x="0" y="0"/>
                </a:moveTo>
                <a:lnTo>
                  <a:pt x="832847" y="0"/>
                </a:lnTo>
                <a:lnTo>
                  <a:pt x="832847" y="832847"/>
                </a:lnTo>
                <a:lnTo>
                  <a:pt x="0" y="8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 descr="preencoded.png"/>
          <p:cNvSpPr/>
          <p:nvPr/>
        </p:nvSpPr>
        <p:spPr>
          <a:xfrm>
            <a:off x="6369844" y="3430486"/>
            <a:ext cx="374752" cy="374752"/>
          </a:xfrm>
          <a:custGeom>
            <a:avLst/>
            <a:gdLst/>
            <a:ahLst/>
            <a:cxnLst/>
            <a:rect l="l" t="t" r="r" b="b"/>
            <a:pathLst>
              <a:path w="374752" h="374752">
                <a:moveTo>
                  <a:pt x="0" y="0"/>
                </a:moveTo>
                <a:lnTo>
                  <a:pt x="374751" y="0"/>
                </a:lnTo>
                <a:lnTo>
                  <a:pt x="374751" y="374752"/>
                </a:lnTo>
                <a:lnTo>
                  <a:pt x="0" y="374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2499" r="-4249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140796" y="4302471"/>
            <a:ext cx="4030561" cy="87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Player Turn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40796" y="5260477"/>
            <a:ext cx="4030561" cy="97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Automatically switches player turns for seamless gameplay.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66788" y="6794297"/>
            <a:ext cx="9496425" cy="2738590"/>
            <a:chOff x="0" y="0"/>
            <a:chExt cx="12661900" cy="365145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2649200" cy="3638677"/>
            </a:xfrm>
            <a:custGeom>
              <a:avLst/>
              <a:gdLst/>
              <a:ahLst/>
              <a:cxnLst/>
              <a:rect l="l" t="t" r="r" b="b"/>
              <a:pathLst>
                <a:path w="12649200" h="3638677">
                  <a:moveTo>
                    <a:pt x="0" y="155448"/>
                  </a:moveTo>
                  <a:cubicBezTo>
                    <a:pt x="0" y="69596"/>
                    <a:pt x="69723" y="0"/>
                    <a:pt x="155829" y="0"/>
                  </a:cubicBezTo>
                  <a:lnTo>
                    <a:pt x="12493371" y="0"/>
                  </a:lnTo>
                  <a:cubicBezTo>
                    <a:pt x="12579477" y="0"/>
                    <a:pt x="12649200" y="69596"/>
                    <a:pt x="12649200" y="155448"/>
                  </a:cubicBezTo>
                  <a:lnTo>
                    <a:pt x="12649200" y="3483229"/>
                  </a:lnTo>
                  <a:cubicBezTo>
                    <a:pt x="12649200" y="3569081"/>
                    <a:pt x="12579477" y="3638677"/>
                    <a:pt x="12493371" y="3638677"/>
                  </a:cubicBezTo>
                  <a:lnTo>
                    <a:pt x="155829" y="3638677"/>
                  </a:lnTo>
                  <a:cubicBezTo>
                    <a:pt x="69723" y="3638804"/>
                    <a:pt x="0" y="3569081"/>
                    <a:pt x="0" y="3483229"/>
                  </a:cubicBezTo>
                  <a:close/>
                </a:path>
              </a:pathLst>
            </a:custGeom>
            <a:solidFill>
              <a:srgbClr val="31136C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61900" cy="3651377"/>
            </a:xfrm>
            <a:custGeom>
              <a:avLst/>
              <a:gdLst/>
              <a:ahLst/>
              <a:cxnLst/>
              <a:rect l="l" t="t" r="r" b="b"/>
              <a:pathLst>
                <a:path w="12661900" h="3651377">
                  <a:moveTo>
                    <a:pt x="0" y="161798"/>
                  </a:moveTo>
                  <a:cubicBezTo>
                    <a:pt x="0" y="72390"/>
                    <a:pt x="72644" y="0"/>
                    <a:pt x="162179" y="0"/>
                  </a:cubicBezTo>
                  <a:lnTo>
                    <a:pt x="12499721" y="0"/>
                  </a:lnTo>
                  <a:lnTo>
                    <a:pt x="12499721" y="6350"/>
                  </a:lnTo>
                  <a:lnTo>
                    <a:pt x="12499721" y="0"/>
                  </a:lnTo>
                  <a:cubicBezTo>
                    <a:pt x="12589256" y="0"/>
                    <a:pt x="12661900" y="72390"/>
                    <a:pt x="12661900" y="161798"/>
                  </a:cubicBezTo>
                  <a:lnTo>
                    <a:pt x="12655550" y="161798"/>
                  </a:lnTo>
                  <a:lnTo>
                    <a:pt x="12661900" y="161798"/>
                  </a:lnTo>
                  <a:lnTo>
                    <a:pt x="12661900" y="3489579"/>
                  </a:lnTo>
                  <a:lnTo>
                    <a:pt x="12655550" y="3489579"/>
                  </a:lnTo>
                  <a:lnTo>
                    <a:pt x="12661900" y="3489579"/>
                  </a:lnTo>
                  <a:cubicBezTo>
                    <a:pt x="12661900" y="3578987"/>
                    <a:pt x="12589256" y="3651377"/>
                    <a:pt x="12499721" y="3651377"/>
                  </a:cubicBezTo>
                  <a:lnTo>
                    <a:pt x="12499721" y="3645027"/>
                  </a:lnTo>
                  <a:lnTo>
                    <a:pt x="12499721" y="3651377"/>
                  </a:lnTo>
                  <a:lnTo>
                    <a:pt x="162179" y="3651377"/>
                  </a:lnTo>
                  <a:lnTo>
                    <a:pt x="162179" y="3645027"/>
                  </a:lnTo>
                  <a:lnTo>
                    <a:pt x="162179" y="3651377"/>
                  </a:lnTo>
                  <a:cubicBezTo>
                    <a:pt x="72644" y="3651504"/>
                    <a:pt x="0" y="3578987"/>
                    <a:pt x="0" y="3489579"/>
                  </a:cubicBezTo>
                  <a:lnTo>
                    <a:pt x="0" y="161798"/>
                  </a:lnTo>
                  <a:lnTo>
                    <a:pt x="6350" y="161798"/>
                  </a:lnTo>
                  <a:lnTo>
                    <a:pt x="0" y="161798"/>
                  </a:lnTo>
                  <a:moveTo>
                    <a:pt x="12700" y="161798"/>
                  </a:moveTo>
                  <a:lnTo>
                    <a:pt x="12700" y="3489579"/>
                  </a:lnTo>
                  <a:lnTo>
                    <a:pt x="6350" y="3489579"/>
                  </a:lnTo>
                  <a:lnTo>
                    <a:pt x="12700" y="3489579"/>
                  </a:lnTo>
                  <a:cubicBezTo>
                    <a:pt x="12700" y="3571875"/>
                    <a:pt x="79629" y="3638677"/>
                    <a:pt x="162179" y="3638677"/>
                  </a:cubicBezTo>
                  <a:lnTo>
                    <a:pt x="12499721" y="3638677"/>
                  </a:lnTo>
                  <a:cubicBezTo>
                    <a:pt x="12582271" y="3638677"/>
                    <a:pt x="12649200" y="3571875"/>
                    <a:pt x="12649200" y="3489579"/>
                  </a:cubicBezTo>
                  <a:lnTo>
                    <a:pt x="12649200" y="161798"/>
                  </a:lnTo>
                  <a:cubicBezTo>
                    <a:pt x="12649200" y="79502"/>
                    <a:pt x="12582271" y="12700"/>
                    <a:pt x="12499721" y="12700"/>
                  </a:cubicBezTo>
                  <a:lnTo>
                    <a:pt x="162179" y="12700"/>
                  </a:lnTo>
                  <a:lnTo>
                    <a:pt x="162179" y="6350"/>
                  </a:lnTo>
                  <a:lnTo>
                    <a:pt x="162179" y="12700"/>
                  </a:lnTo>
                  <a:cubicBezTo>
                    <a:pt x="79629" y="12700"/>
                    <a:pt x="12700" y="79502"/>
                    <a:pt x="12700" y="161798"/>
                  </a:cubicBezTo>
                  <a:close/>
                </a:path>
              </a:pathLst>
            </a:custGeom>
            <a:solidFill>
              <a:srgbClr val="4A2C8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Freeform 25" descr="preencoded.png"/>
          <p:cNvSpPr/>
          <p:nvPr/>
        </p:nvSpPr>
        <p:spPr>
          <a:xfrm>
            <a:off x="1258643" y="7086152"/>
            <a:ext cx="832847" cy="832847"/>
          </a:xfrm>
          <a:custGeom>
            <a:avLst/>
            <a:gdLst/>
            <a:ahLst/>
            <a:cxnLst/>
            <a:rect l="l" t="t" r="r" b="b"/>
            <a:pathLst>
              <a:path w="832847" h="832847">
                <a:moveTo>
                  <a:pt x="0" y="0"/>
                </a:moveTo>
                <a:lnTo>
                  <a:pt x="832847" y="0"/>
                </a:lnTo>
                <a:lnTo>
                  <a:pt x="832847" y="832847"/>
                </a:lnTo>
                <a:lnTo>
                  <a:pt x="0" y="8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Freeform 26" descr="preencoded.png"/>
          <p:cNvSpPr/>
          <p:nvPr/>
        </p:nvSpPr>
        <p:spPr>
          <a:xfrm>
            <a:off x="1487691" y="7315048"/>
            <a:ext cx="374752" cy="374752"/>
          </a:xfrm>
          <a:custGeom>
            <a:avLst/>
            <a:gdLst/>
            <a:ahLst/>
            <a:cxnLst/>
            <a:rect l="l" t="t" r="r" b="b"/>
            <a:pathLst>
              <a:path w="374752" h="374752">
                <a:moveTo>
                  <a:pt x="0" y="0"/>
                </a:moveTo>
                <a:lnTo>
                  <a:pt x="374751" y="0"/>
                </a:lnTo>
                <a:lnTo>
                  <a:pt x="374751" y="374751"/>
                </a:lnTo>
                <a:lnTo>
                  <a:pt x="0" y="3747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8751" b="-8748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58643" y="8187033"/>
            <a:ext cx="3470224" cy="4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Score Calculation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8643" y="8711203"/>
            <a:ext cx="8912723" cy="52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Calculates scores and declares the winner automatically.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848298"/>
            <a:ext cx="9445523" cy="181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Overview: How it Works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997823"/>
            <a:ext cx="9445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game follows a clear sequence of steps for interactive gameplay.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92238" y="4856112"/>
            <a:ext cx="9445523" cy="3544338"/>
          </a:xfrm>
          <a:custGeom>
            <a:avLst/>
            <a:gdLst/>
            <a:ahLst/>
            <a:cxnLst/>
            <a:rect l="l" t="t" r="r" b="b"/>
            <a:pathLst>
              <a:path w="9445523" h="3544338">
                <a:moveTo>
                  <a:pt x="0" y="0"/>
                </a:moveTo>
                <a:lnTo>
                  <a:pt x="9445524" y="0"/>
                </a:lnTo>
                <a:lnTo>
                  <a:pt x="9445524" y="3544338"/>
                </a:lnTo>
                <a:lnTo>
                  <a:pt x="0" y="3544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" r="-32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9058770" y="5758920"/>
            <a:ext cx="487890" cy="487890"/>
          </a:xfrm>
          <a:custGeom>
            <a:avLst/>
            <a:gdLst/>
            <a:ahLst/>
            <a:cxnLst/>
            <a:rect l="l" t="t" r="r" b="b"/>
            <a:pathLst>
              <a:path w="487890" h="487890">
                <a:moveTo>
                  <a:pt x="0" y="0"/>
                </a:moveTo>
                <a:lnTo>
                  <a:pt x="487890" y="0"/>
                </a:lnTo>
                <a:lnTo>
                  <a:pt x="487890" y="487889"/>
                </a:lnTo>
                <a:lnTo>
                  <a:pt x="0" y="487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8654" r="-865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624087" y="7540028"/>
            <a:ext cx="1424645" cy="27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Switch Turn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7272623" y="5759834"/>
            <a:ext cx="487890" cy="487890"/>
          </a:xfrm>
          <a:custGeom>
            <a:avLst/>
            <a:gdLst/>
            <a:ahLst/>
            <a:cxnLst/>
            <a:rect l="l" t="t" r="r" b="b"/>
            <a:pathLst>
              <a:path w="487890" h="487890">
                <a:moveTo>
                  <a:pt x="0" y="0"/>
                </a:moveTo>
                <a:lnTo>
                  <a:pt x="487890" y="0"/>
                </a:lnTo>
                <a:lnTo>
                  <a:pt x="487890" y="487890"/>
                </a:lnTo>
                <a:lnTo>
                  <a:pt x="0" y="48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307" r="-1730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28644" y="7402811"/>
            <a:ext cx="1424645" cy="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Update Board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5486943" y="5759834"/>
            <a:ext cx="487890" cy="487890"/>
          </a:xfrm>
          <a:custGeom>
            <a:avLst/>
            <a:gdLst/>
            <a:ahLst/>
            <a:cxnLst/>
            <a:rect l="l" t="t" r="r" b="b"/>
            <a:pathLst>
              <a:path w="487890" h="487890">
                <a:moveTo>
                  <a:pt x="0" y="0"/>
                </a:moveTo>
                <a:lnTo>
                  <a:pt x="487889" y="0"/>
                </a:lnTo>
                <a:lnTo>
                  <a:pt x="487889" y="487890"/>
                </a:lnTo>
                <a:lnTo>
                  <a:pt x="0" y="487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885" b="-288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42954" y="7540028"/>
            <a:ext cx="1424645" cy="27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Flip Pieces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3701253" y="5759834"/>
            <a:ext cx="487890" cy="487890"/>
          </a:xfrm>
          <a:custGeom>
            <a:avLst/>
            <a:gdLst/>
            <a:ahLst/>
            <a:cxnLst/>
            <a:rect l="l" t="t" r="r" b="b"/>
            <a:pathLst>
              <a:path w="487890" h="487890">
                <a:moveTo>
                  <a:pt x="0" y="0"/>
                </a:moveTo>
                <a:lnTo>
                  <a:pt x="487890" y="0"/>
                </a:lnTo>
                <a:lnTo>
                  <a:pt x="487890" y="487890"/>
                </a:lnTo>
                <a:lnTo>
                  <a:pt x="0" y="487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2885" b="-288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257274" y="7402811"/>
            <a:ext cx="1424645" cy="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Validate Move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1905810" y="5759834"/>
            <a:ext cx="487890" cy="487890"/>
          </a:xfrm>
          <a:custGeom>
            <a:avLst/>
            <a:gdLst/>
            <a:ahLst/>
            <a:cxnLst/>
            <a:rect l="l" t="t" r="r" b="b"/>
            <a:pathLst>
              <a:path w="487890" h="487890">
                <a:moveTo>
                  <a:pt x="0" y="0"/>
                </a:moveTo>
                <a:lnTo>
                  <a:pt x="487889" y="0"/>
                </a:lnTo>
                <a:lnTo>
                  <a:pt x="487889" y="487890"/>
                </a:lnTo>
                <a:lnTo>
                  <a:pt x="0" y="4878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21153" r="-2115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32550" y="7540028"/>
            <a:ext cx="1424645" cy="27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Enter Move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503554"/>
            <a:ext cx="7695305" cy="26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Why Java for Othello?</a:t>
            </a:r>
          </a:p>
          <a:p>
            <a:pPr algn="l">
              <a:lnSpc>
                <a:spcPts val="6937"/>
              </a:lnSpc>
            </a:pPr>
            <a:endParaRPr lang="en-US" sz="5562" dirty="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2478586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99" r="-200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55314" y="2627862"/>
            <a:ext cx="398070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Platform Independent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5314" y="3174206"/>
            <a:ext cx="8382448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Runs on various operating systems without modification.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92238" y="4280592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55314" y="4429868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Supports OOP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5314" y="4976222"/>
            <a:ext cx="8382448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Facilitates structured and modular code design.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92238" y="6082608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55314" y="6231884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Secure &amp; Reliable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5314" y="6778228"/>
            <a:ext cx="8382448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Known for its robust security features and stability.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992238" y="7884614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4666" b="-466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5314" y="8033890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Widely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5314" y="8580234"/>
            <a:ext cx="8382448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popular choice in the industry for diverse applications.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874957" y="705745"/>
            <a:ext cx="783728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OOP Concepts in Othello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4957" y="2380659"/>
            <a:ext cx="8144027" cy="1843983"/>
            <a:chOff x="0" y="0"/>
            <a:chExt cx="10858703" cy="2458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58754" cy="2458593"/>
            </a:xfrm>
            <a:custGeom>
              <a:avLst/>
              <a:gdLst/>
              <a:ahLst/>
              <a:cxnLst/>
              <a:rect l="l" t="t" r="r" b="b"/>
              <a:pathLst>
                <a:path w="10858754" h="24585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5874" y="0"/>
                  </a:lnTo>
                  <a:cubicBezTo>
                    <a:pt x="10776839" y="0"/>
                    <a:pt x="10858754" y="81915"/>
                    <a:pt x="10858754" y="182880"/>
                  </a:cubicBezTo>
                  <a:lnTo>
                    <a:pt x="10858754" y="2275713"/>
                  </a:lnTo>
                  <a:cubicBezTo>
                    <a:pt x="10858754" y="2376678"/>
                    <a:pt x="10776839" y="2458593"/>
                    <a:pt x="10675874" y="2458593"/>
                  </a:cubicBezTo>
                  <a:lnTo>
                    <a:pt x="182880" y="2458593"/>
                  </a:lnTo>
                  <a:cubicBezTo>
                    <a:pt x="81915" y="2458593"/>
                    <a:pt x="0" y="2376678"/>
                    <a:pt x="0" y="22757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 descr="preencoded.png"/>
          <p:cNvSpPr/>
          <p:nvPr/>
        </p:nvSpPr>
        <p:spPr>
          <a:xfrm>
            <a:off x="874957" y="2352084"/>
            <a:ext cx="8144027" cy="114300"/>
          </a:xfrm>
          <a:custGeom>
            <a:avLst/>
            <a:gdLst/>
            <a:ahLst/>
            <a:cxnLst/>
            <a:rect l="l" t="t" r="r" b="b"/>
            <a:pathLst>
              <a:path w="8144027" h="114300">
                <a:moveTo>
                  <a:pt x="0" y="0"/>
                </a:moveTo>
                <a:lnTo>
                  <a:pt x="8144027" y="0"/>
                </a:lnTo>
                <a:lnTo>
                  <a:pt x="8144027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4571924" y="2005755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1" y="0"/>
                </a:lnTo>
                <a:lnTo>
                  <a:pt x="749941" y="749942"/>
                </a:lnTo>
                <a:lnTo>
                  <a:pt x="0" y="74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96952" y="2098034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420" y="2996060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Class and Object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420" y="3469929"/>
            <a:ext cx="758711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Represent game components like OthelloGame, Board, and Player.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68863" y="2380659"/>
            <a:ext cx="8144170" cy="1843983"/>
            <a:chOff x="0" y="0"/>
            <a:chExt cx="10858894" cy="24586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58881" cy="2458593"/>
            </a:xfrm>
            <a:custGeom>
              <a:avLst/>
              <a:gdLst/>
              <a:ahLst/>
              <a:cxnLst/>
              <a:rect l="l" t="t" r="r" b="b"/>
              <a:pathLst>
                <a:path w="10858881" h="24585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6001" y="0"/>
                  </a:lnTo>
                  <a:cubicBezTo>
                    <a:pt x="10776966" y="0"/>
                    <a:pt x="10858881" y="81915"/>
                    <a:pt x="10858881" y="182880"/>
                  </a:cubicBezTo>
                  <a:lnTo>
                    <a:pt x="10858881" y="2275713"/>
                  </a:lnTo>
                  <a:cubicBezTo>
                    <a:pt x="10858881" y="2376678"/>
                    <a:pt x="10776966" y="2458593"/>
                    <a:pt x="10676001" y="2458593"/>
                  </a:cubicBezTo>
                  <a:lnTo>
                    <a:pt x="182880" y="2458593"/>
                  </a:lnTo>
                  <a:cubicBezTo>
                    <a:pt x="81915" y="2458593"/>
                    <a:pt x="0" y="2376678"/>
                    <a:pt x="0" y="22757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9268863" y="2352084"/>
            <a:ext cx="8144170" cy="114300"/>
          </a:xfrm>
          <a:custGeom>
            <a:avLst/>
            <a:gdLst/>
            <a:ahLst/>
            <a:cxnLst/>
            <a:rect l="l" t="t" r="r" b="b"/>
            <a:pathLst>
              <a:path w="8144170" h="114300">
                <a:moveTo>
                  <a:pt x="0" y="0"/>
                </a:moveTo>
                <a:lnTo>
                  <a:pt x="8144171" y="0"/>
                </a:lnTo>
                <a:lnTo>
                  <a:pt x="8144171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1"/>
            </a:stretch>
          </a:blipFill>
        </p:spPr>
      </p:sp>
      <p:sp>
        <p:nvSpPr>
          <p:cNvPr id="16" name="Freeform 16" descr="preencoded.png"/>
          <p:cNvSpPr/>
          <p:nvPr/>
        </p:nvSpPr>
        <p:spPr>
          <a:xfrm>
            <a:off x="12965982" y="2005755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2" y="0"/>
                </a:lnTo>
                <a:lnTo>
                  <a:pt x="749942" y="749942"/>
                </a:lnTo>
                <a:lnTo>
                  <a:pt x="0" y="74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191011" y="2098034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7327" y="2996060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Encapsulation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7327" y="3469929"/>
            <a:ext cx="758725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Private variables and controlled access ensure data security.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4957" y="4849416"/>
            <a:ext cx="8144027" cy="2244033"/>
            <a:chOff x="0" y="0"/>
            <a:chExt cx="10858703" cy="29920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58754" cy="2991993"/>
            </a:xfrm>
            <a:custGeom>
              <a:avLst/>
              <a:gdLst/>
              <a:ahLst/>
              <a:cxnLst/>
              <a:rect l="l" t="t" r="r" b="b"/>
              <a:pathLst>
                <a:path w="10858754" h="29919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5874" y="0"/>
                  </a:lnTo>
                  <a:cubicBezTo>
                    <a:pt x="10776839" y="0"/>
                    <a:pt x="10858754" y="81915"/>
                    <a:pt x="10858754" y="182880"/>
                  </a:cubicBezTo>
                  <a:lnTo>
                    <a:pt x="10858754" y="2809113"/>
                  </a:lnTo>
                  <a:cubicBezTo>
                    <a:pt x="10858754" y="2910078"/>
                    <a:pt x="10776839" y="2991993"/>
                    <a:pt x="10675874" y="2991993"/>
                  </a:cubicBezTo>
                  <a:lnTo>
                    <a:pt x="182880" y="2991993"/>
                  </a:lnTo>
                  <a:cubicBezTo>
                    <a:pt x="81915" y="2991993"/>
                    <a:pt x="0" y="2910078"/>
                    <a:pt x="0" y="28091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Freeform 22" descr="preencoded.png"/>
          <p:cNvSpPr/>
          <p:nvPr/>
        </p:nvSpPr>
        <p:spPr>
          <a:xfrm>
            <a:off x="874957" y="4820841"/>
            <a:ext cx="8144027" cy="114300"/>
          </a:xfrm>
          <a:custGeom>
            <a:avLst/>
            <a:gdLst/>
            <a:ahLst/>
            <a:cxnLst/>
            <a:rect l="l" t="t" r="r" b="b"/>
            <a:pathLst>
              <a:path w="8144027" h="114300">
                <a:moveTo>
                  <a:pt x="0" y="0"/>
                </a:moveTo>
                <a:lnTo>
                  <a:pt x="8144027" y="0"/>
                </a:lnTo>
                <a:lnTo>
                  <a:pt x="8144027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 descr="preencoded.png"/>
          <p:cNvSpPr/>
          <p:nvPr/>
        </p:nvSpPr>
        <p:spPr>
          <a:xfrm>
            <a:off x="4571924" y="4474521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1" y="0"/>
                </a:lnTo>
                <a:lnTo>
                  <a:pt x="749941" y="749941"/>
                </a:lnTo>
                <a:lnTo>
                  <a:pt x="0" y="749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796952" y="4566790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3420" y="5464816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Abstraction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3420" y="5938685"/>
            <a:ext cx="758711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Hides complex logic, allowing users to interact with a simple interface.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68863" y="4849416"/>
            <a:ext cx="8144170" cy="2244033"/>
            <a:chOff x="0" y="0"/>
            <a:chExt cx="10858894" cy="29920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58881" cy="2991993"/>
            </a:xfrm>
            <a:custGeom>
              <a:avLst/>
              <a:gdLst/>
              <a:ahLst/>
              <a:cxnLst/>
              <a:rect l="l" t="t" r="r" b="b"/>
              <a:pathLst>
                <a:path w="10858881" h="29919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6001" y="0"/>
                  </a:lnTo>
                  <a:cubicBezTo>
                    <a:pt x="10776966" y="0"/>
                    <a:pt x="10858881" y="81915"/>
                    <a:pt x="10858881" y="182880"/>
                  </a:cubicBezTo>
                  <a:lnTo>
                    <a:pt x="10858881" y="2809113"/>
                  </a:lnTo>
                  <a:cubicBezTo>
                    <a:pt x="10858881" y="2910078"/>
                    <a:pt x="10776966" y="2991993"/>
                    <a:pt x="10676001" y="2991993"/>
                  </a:cubicBezTo>
                  <a:lnTo>
                    <a:pt x="182880" y="2991993"/>
                  </a:lnTo>
                  <a:cubicBezTo>
                    <a:pt x="81915" y="2991993"/>
                    <a:pt x="0" y="2910078"/>
                    <a:pt x="0" y="28091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Freeform 29" descr="preencoded.png"/>
          <p:cNvSpPr/>
          <p:nvPr/>
        </p:nvSpPr>
        <p:spPr>
          <a:xfrm>
            <a:off x="9268863" y="4820841"/>
            <a:ext cx="8144170" cy="114300"/>
          </a:xfrm>
          <a:custGeom>
            <a:avLst/>
            <a:gdLst/>
            <a:ahLst/>
            <a:cxnLst/>
            <a:rect l="l" t="t" r="r" b="b"/>
            <a:pathLst>
              <a:path w="8144170" h="114300">
                <a:moveTo>
                  <a:pt x="0" y="0"/>
                </a:moveTo>
                <a:lnTo>
                  <a:pt x="8144171" y="0"/>
                </a:lnTo>
                <a:lnTo>
                  <a:pt x="8144171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1"/>
            </a:stretch>
          </a:blipFill>
        </p:spPr>
      </p:sp>
      <p:sp>
        <p:nvSpPr>
          <p:cNvPr id="30" name="Freeform 30" descr="preencoded.png"/>
          <p:cNvSpPr/>
          <p:nvPr/>
        </p:nvSpPr>
        <p:spPr>
          <a:xfrm>
            <a:off x="12965982" y="4474521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2" y="0"/>
                </a:lnTo>
                <a:lnTo>
                  <a:pt x="749942" y="749941"/>
                </a:lnTo>
                <a:lnTo>
                  <a:pt x="0" y="749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191011" y="4566790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47327" y="5464816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Inheritance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7327" y="5938685"/>
            <a:ext cx="758725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Promotes code reuse and structured game behavior.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74957" y="7718222"/>
            <a:ext cx="8144027" cy="1843983"/>
            <a:chOff x="0" y="0"/>
            <a:chExt cx="10858703" cy="245864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58754" cy="2458593"/>
            </a:xfrm>
            <a:custGeom>
              <a:avLst/>
              <a:gdLst/>
              <a:ahLst/>
              <a:cxnLst/>
              <a:rect l="l" t="t" r="r" b="b"/>
              <a:pathLst>
                <a:path w="10858754" h="24585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5874" y="0"/>
                  </a:lnTo>
                  <a:cubicBezTo>
                    <a:pt x="10776839" y="0"/>
                    <a:pt x="10858754" y="81915"/>
                    <a:pt x="10858754" y="182880"/>
                  </a:cubicBezTo>
                  <a:lnTo>
                    <a:pt x="10858754" y="2275713"/>
                  </a:lnTo>
                  <a:cubicBezTo>
                    <a:pt x="10858754" y="2376678"/>
                    <a:pt x="10776839" y="2458593"/>
                    <a:pt x="10675874" y="2458593"/>
                  </a:cubicBezTo>
                  <a:lnTo>
                    <a:pt x="182880" y="2458593"/>
                  </a:lnTo>
                  <a:cubicBezTo>
                    <a:pt x="81915" y="2458593"/>
                    <a:pt x="0" y="2376678"/>
                    <a:pt x="0" y="22757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Freeform 36" descr="preencoded.png"/>
          <p:cNvSpPr/>
          <p:nvPr/>
        </p:nvSpPr>
        <p:spPr>
          <a:xfrm>
            <a:off x="874957" y="7689647"/>
            <a:ext cx="8144027" cy="114300"/>
          </a:xfrm>
          <a:custGeom>
            <a:avLst/>
            <a:gdLst/>
            <a:ahLst/>
            <a:cxnLst/>
            <a:rect l="l" t="t" r="r" b="b"/>
            <a:pathLst>
              <a:path w="8144027" h="114300">
                <a:moveTo>
                  <a:pt x="0" y="0"/>
                </a:moveTo>
                <a:lnTo>
                  <a:pt x="8144027" y="0"/>
                </a:lnTo>
                <a:lnTo>
                  <a:pt x="8144027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7" name="Freeform 37" descr="preencoded.png"/>
          <p:cNvSpPr/>
          <p:nvPr/>
        </p:nvSpPr>
        <p:spPr>
          <a:xfrm>
            <a:off x="4571924" y="7343327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1" y="0"/>
                </a:lnTo>
                <a:lnTo>
                  <a:pt x="749941" y="749942"/>
                </a:lnTo>
                <a:lnTo>
                  <a:pt x="0" y="74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4796952" y="7435606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53420" y="8333632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Polymorphism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3420" y="8807501"/>
            <a:ext cx="758711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Methods adapt behavior based on context, e.g., move validation.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268863" y="7718222"/>
            <a:ext cx="8144170" cy="1843983"/>
            <a:chOff x="0" y="0"/>
            <a:chExt cx="10858894" cy="245864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858881" cy="2458593"/>
            </a:xfrm>
            <a:custGeom>
              <a:avLst/>
              <a:gdLst/>
              <a:ahLst/>
              <a:cxnLst/>
              <a:rect l="l" t="t" r="r" b="b"/>
              <a:pathLst>
                <a:path w="10858881" h="2458593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76001" y="0"/>
                  </a:lnTo>
                  <a:cubicBezTo>
                    <a:pt x="10776966" y="0"/>
                    <a:pt x="10858881" y="81915"/>
                    <a:pt x="10858881" y="182880"/>
                  </a:cubicBezTo>
                  <a:lnTo>
                    <a:pt x="10858881" y="2275713"/>
                  </a:lnTo>
                  <a:cubicBezTo>
                    <a:pt x="10858881" y="2376678"/>
                    <a:pt x="10776966" y="2458593"/>
                    <a:pt x="10676001" y="2458593"/>
                  </a:cubicBezTo>
                  <a:lnTo>
                    <a:pt x="182880" y="2458593"/>
                  </a:lnTo>
                  <a:cubicBezTo>
                    <a:pt x="81915" y="2458593"/>
                    <a:pt x="0" y="2376678"/>
                    <a:pt x="0" y="2275713"/>
                  </a:cubicBez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3" name="Freeform 43" descr="preencoded.png"/>
          <p:cNvSpPr/>
          <p:nvPr/>
        </p:nvSpPr>
        <p:spPr>
          <a:xfrm>
            <a:off x="9268863" y="7689647"/>
            <a:ext cx="8144170" cy="114300"/>
          </a:xfrm>
          <a:custGeom>
            <a:avLst/>
            <a:gdLst/>
            <a:ahLst/>
            <a:cxnLst/>
            <a:rect l="l" t="t" r="r" b="b"/>
            <a:pathLst>
              <a:path w="8144170" h="114300">
                <a:moveTo>
                  <a:pt x="0" y="0"/>
                </a:moveTo>
                <a:lnTo>
                  <a:pt x="8144171" y="0"/>
                </a:lnTo>
                <a:lnTo>
                  <a:pt x="8144171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1"/>
            </a:stretch>
          </a:blipFill>
        </p:spPr>
      </p:sp>
      <p:sp>
        <p:nvSpPr>
          <p:cNvPr id="44" name="Freeform 44" descr="preencoded.png"/>
          <p:cNvSpPr/>
          <p:nvPr/>
        </p:nvSpPr>
        <p:spPr>
          <a:xfrm>
            <a:off x="12965982" y="7343327"/>
            <a:ext cx="749941" cy="749941"/>
          </a:xfrm>
          <a:custGeom>
            <a:avLst/>
            <a:gdLst/>
            <a:ahLst/>
            <a:cxnLst/>
            <a:rect l="l" t="t" r="r" b="b"/>
            <a:pathLst>
              <a:path w="749941" h="749941">
                <a:moveTo>
                  <a:pt x="0" y="0"/>
                </a:moveTo>
                <a:lnTo>
                  <a:pt x="749942" y="0"/>
                </a:lnTo>
                <a:lnTo>
                  <a:pt x="749942" y="749942"/>
                </a:lnTo>
                <a:lnTo>
                  <a:pt x="0" y="74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3191011" y="7435606"/>
            <a:ext cx="299885" cy="47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47327" y="8333632"/>
            <a:ext cx="3124791" cy="4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Control Structures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47327" y="8807501"/>
            <a:ext cx="758725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Loops and conditions manage turns and board updates.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784469" y="588321"/>
            <a:ext cx="8939660" cy="72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Implementation: Code Snippets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4469" y="1698869"/>
            <a:ext cx="16719052" cy="42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The core logic of the Othello game is implemented in Java, demonstrating key functionalities.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469" y="2628309"/>
            <a:ext cx="8086134" cy="6789534"/>
            <a:chOff x="0" y="0"/>
            <a:chExt cx="10781513" cy="90527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81538" cy="9052814"/>
            </a:xfrm>
            <a:custGeom>
              <a:avLst/>
              <a:gdLst/>
              <a:ahLst/>
              <a:cxnLst/>
              <a:rect l="l" t="t" r="r" b="b"/>
              <a:pathLst>
                <a:path w="10781538" h="9052814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10655935" y="0"/>
                  </a:lnTo>
                  <a:cubicBezTo>
                    <a:pt x="10725277" y="0"/>
                    <a:pt x="10781538" y="56261"/>
                    <a:pt x="10781538" y="125603"/>
                  </a:cubicBezTo>
                  <a:lnTo>
                    <a:pt x="10781538" y="8927211"/>
                  </a:lnTo>
                  <a:cubicBezTo>
                    <a:pt x="10781538" y="8996553"/>
                    <a:pt x="10725277" y="9052814"/>
                    <a:pt x="10655935" y="9052814"/>
                  </a:cubicBezTo>
                  <a:lnTo>
                    <a:pt x="125603" y="9052814"/>
                  </a:lnTo>
                  <a:cubicBezTo>
                    <a:pt x="56261" y="9052814"/>
                    <a:pt x="0" y="8996553"/>
                    <a:pt x="0" y="8927211"/>
                  </a:cubicBezTo>
                  <a:close/>
                </a:path>
              </a:pathLst>
            </a:custGeom>
            <a:solidFill>
              <a:srgbClr val="1A173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73316" y="2628309"/>
            <a:ext cx="8108452" cy="6789534"/>
            <a:chOff x="0" y="0"/>
            <a:chExt cx="10811269" cy="9052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11256" cy="9052688"/>
            </a:xfrm>
            <a:custGeom>
              <a:avLst/>
              <a:gdLst/>
              <a:ahLst/>
              <a:cxnLst/>
              <a:rect l="l" t="t" r="r" b="b"/>
              <a:pathLst>
                <a:path w="10811256" h="9052688">
                  <a:moveTo>
                    <a:pt x="0" y="44831"/>
                  </a:moveTo>
                  <a:cubicBezTo>
                    <a:pt x="0" y="20066"/>
                    <a:pt x="20066" y="0"/>
                    <a:pt x="44831" y="0"/>
                  </a:cubicBezTo>
                  <a:lnTo>
                    <a:pt x="10766425" y="0"/>
                  </a:lnTo>
                  <a:cubicBezTo>
                    <a:pt x="10791190" y="0"/>
                    <a:pt x="10811256" y="20066"/>
                    <a:pt x="10811256" y="44831"/>
                  </a:cubicBezTo>
                  <a:lnTo>
                    <a:pt x="10811256" y="9007856"/>
                  </a:lnTo>
                  <a:cubicBezTo>
                    <a:pt x="10811256" y="9032622"/>
                    <a:pt x="10791190" y="9052688"/>
                    <a:pt x="10766425" y="9052688"/>
                  </a:cubicBezTo>
                  <a:lnTo>
                    <a:pt x="44831" y="9052688"/>
                  </a:lnTo>
                  <a:cubicBezTo>
                    <a:pt x="20066" y="9052688"/>
                    <a:pt x="0" y="9032622"/>
                    <a:pt x="0" y="9007856"/>
                  </a:cubicBezTo>
                  <a:close/>
                </a:path>
              </a:pathLst>
            </a:custGeom>
            <a:solidFill>
              <a:srgbClr val="1A173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997448" y="2682030"/>
            <a:ext cx="7660186" cy="656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import java.util.*;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public class Othello6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static final int EMPTY = 0;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static final int BLACK = 1;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static final int WHITE = 2;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static final int SIZE = 6;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static final int[][] DIRS =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{-1,-1}, {-1,0}, {-1,1},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{0,-1}, {0,1},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{1,-1}, {1,0}, {1,1}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public static class Board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int[][] grid = new int[SIZE][SIZE];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public Board()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   initialize();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void initialize()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   for (int i = 0; i &lt; SIZE; i++)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     Arrays.fill(grid[i], EMPTY);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26921" y="2628309"/>
            <a:ext cx="8086134" cy="6789534"/>
            <a:chOff x="0" y="0"/>
            <a:chExt cx="10781513" cy="90527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81538" cy="9052814"/>
            </a:xfrm>
            <a:custGeom>
              <a:avLst/>
              <a:gdLst/>
              <a:ahLst/>
              <a:cxnLst/>
              <a:rect l="l" t="t" r="r" b="b"/>
              <a:pathLst>
                <a:path w="10781538" h="9052814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lnTo>
                    <a:pt x="10655935" y="0"/>
                  </a:lnTo>
                  <a:cubicBezTo>
                    <a:pt x="10725277" y="0"/>
                    <a:pt x="10781538" y="56261"/>
                    <a:pt x="10781538" y="125603"/>
                  </a:cubicBezTo>
                  <a:lnTo>
                    <a:pt x="10781538" y="8927211"/>
                  </a:lnTo>
                  <a:cubicBezTo>
                    <a:pt x="10781538" y="8996553"/>
                    <a:pt x="10725277" y="9052814"/>
                    <a:pt x="10655935" y="9052814"/>
                  </a:cubicBezTo>
                  <a:lnTo>
                    <a:pt x="125603" y="9052814"/>
                  </a:lnTo>
                  <a:cubicBezTo>
                    <a:pt x="56261" y="9052814"/>
                    <a:pt x="0" y="8996553"/>
                    <a:pt x="0" y="8927211"/>
                  </a:cubicBezTo>
                  <a:close/>
                </a:path>
              </a:pathLst>
            </a:custGeom>
            <a:solidFill>
              <a:srgbClr val="1A173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415758" y="2628309"/>
            <a:ext cx="8108452" cy="6789534"/>
            <a:chOff x="0" y="0"/>
            <a:chExt cx="10811269" cy="90527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11256" cy="9052688"/>
            </a:xfrm>
            <a:custGeom>
              <a:avLst/>
              <a:gdLst/>
              <a:ahLst/>
              <a:cxnLst/>
              <a:rect l="l" t="t" r="r" b="b"/>
              <a:pathLst>
                <a:path w="10811256" h="9052688">
                  <a:moveTo>
                    <a:pt x="0" y="44831"/>
                  </a:moveTo>
                  <a:cubicBezTo>
                    <a:pt x="0" y="20066"/>
                    <a:pt x="20066" y="0"/>
                    <a:pt x="44831" y="0"/>
                  </a:cubicBezTo>
                  <a:lnTo>
                    <a:pt x="10766425" y="0"/>
                  </a:lnTo>
                  <a:cubicBezTo>
                    <a:pt x="10791190" y="0"/>
                    <a:pt x="10811256" y="20066"/>
                    <a:pt x="10811256" y="44831"/>
                  </a:cubicBezTo>
                  <a:lnTo>
                    <a:pt x="10811256" y="9007856"/>
                  </a:lnTo>
                  <a:cubicBezTo>
                    <a:pt x="10811256" y="9032622"/>
                    <a:pt x="10791190" y="9052688"/>
                    <a:pt x="10766425" y="9052688"/>
                  </a:cubicBezTo>
                  <a:lnTo>
                    <a:pt x="44831" y="9052688"/>
                  </a:lnTo>
                  <a:cubicBezTo>
                    <a:pt x="20066" y="9052688"/>
                    <a:pt x="0" y="9032622"/>
                    <a:pt x="0" y="9007856"/>
                  </a:cubicBezTo>
                  <a:close/>
                </a:path>
              </a:pathLst>
            </a:custGeom>
            <a:solidFill>
              <a:srgbClr val="1A173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9639891" y="2682030"/>
            <a:ext cx="7660186" cy="656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grid[2][2] = WHITE;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grid[2][3] = BLACK;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grid[3][2] = BLACK;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grid[3][3] = WHITE;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boolean inBounds(int r, int c)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return r &gt;= 0 &amp;&amp; r &lt; SIZE &amp;&amp; c &gt;= 0 &amp;&amp; c &lt; SIZE;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boolean isValidMove(int player, int r, int c)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if (!inBounds(r, c) || grid[r][c] != EMPTY) return false;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int opp = opponent(player);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for (int[] d : DIRS)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int i = r + d[0], j = c + d[1];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boolean foundOpp = false;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while (inBounds(i,j) &amp;&amp; grid[i][j] == opp) {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foundOpp = true;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i += d[0]; j += d[1];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if (foundOpp &amp;&amp; inBounds(i,j) &amp;&amp; grid[i][j] == player) return true;</a:t>
            </a:r>
          </a:p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 return false;</a:t>
            </a:r>
          </a:p>
          <a:p>
            <a:pPr algn="l">
              <a:lnSpc>
                <a:spcPts val="2812"/>
              </a:lnSpc>
            </a:pPr>
            <a:endParaRPr lang="en-US" sz="1750">
              <a:solidFill>
                <a:srgbClr val="DCD7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686391" y="511073"/>
            <a:ext cx="6365824" cy="64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12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Game Result: White Wins!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391" y="1682832"/>
            <a:ext cx="16001409" cy="3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800" dirty="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 sample game demonstrates the console output, showing moves, board updates, and the final score.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2454037" y="2990702"/>
            <a:ext cx="5028609" cy="4305595"/>
          </a:xfrm>
          <a:custGeom>
            <a:avLst/>
            <a:gdLst/>
            <a:ahLst/>
            <a:cxnLst/>
            <a:rect l="l" t="t" r="r" b="b"/>
            <a:pathLst>
              <a:path w="5917702" h="5369271">
                <a:moveTo>
                  <a:pt x="0" y="0"/>
                </a:moveTo>
                <a:lnTo>
                  <a:pt x="5917701" y="0"/>
                </a:lnTo>
                <a:lnTo>
                  <a:pt x="5917701" y="5369271"/>
                </a:lnTo>
                <a:lnTo>
                  <a:pt x="0" y="536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" b="-48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10800" y="3140277"/>
            <a:ext cx="6666905" cy="3810891"/>
            <a:chOff x="0" y="0"/>
            <a:chExt cx="13409612" cy="2901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09676" cy="2901950"/>
            </a:xfrm>
            <a:custGeom>
              <a:avLst/>
              <a:gdLst/>
              <a:ahLst/>
              <a:cxnLst/>
              <a:rect l="l" t="t" r="r" b="b"/>
              <a:pathLst>
                <a:path w="13409676" h="2901950">
                  <a:moveTo>
                    <a:pt x="0" y="109855"/>
                  </a:moveTo>
                  <a:cubicBezTo>
                    <a:pt x="0" y="49149"/>
                    <a:pt x="49149" y="0"/>
                    <a:pt x="109855" y="0"/>
                  </a:cubicBezTo>
                  <a:lnTo>
                    <a:pt x="13299821" y="0"/>
                  </a:lnTo>
                  <a:cubicBezTo>
                    <a:pt x="13360527" y="0"/>
                    <a:pt x="13409676" y="49149"/>
                    <a:pt x="13409676" y="109855"/>
                  </a:cubicBezTo>
                  <a:lnTo>
                    <a:pt x="13409676" y="2792095"/>
                  </a:lnTo>
                  <a:cubicBezTo>
                    <a:pt x="13409676" y="2852801"/>
                    <a:pt x="13360527" y="2901950"/>
                    <a:pt x="13299821" y="2901950"/>
                  </a:cubicBezTo>
                  <a:lnTo>
                    <a:pt x="109855" y="2901950"/>
                  </a:lnTo>
                  <a:cubicBezTo>
                    <a:pt x="49149" y="2901950"/>
                    <a:pt x="0" y="2852801"/>
                    <a:pt x="0" y="2792095"/>
                  </a:cubicBezTo>
                  <a:close/>
                </a:path>
              </a:pathLst>
            </a:custGeom>
            <a:solidFill>
              <a:srgbClr val="1A173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638500" y="3095762"/>
            <a:ext cx="5563200" cy="381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endParaRPr sz="3600" dirty="0"/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Score -&gt; Black: 17 White: 19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Game Over!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Final Score -&gt; Black: 17 White: 19</a:t>
            </a:r>
          </a:p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DCD7E5"/>
                </a:solidFill>
                <a:latin typeface="Consolas"/>
                <a:ea typeface="Consolas"/>
                <a:cs typeface="Consolas"/>
                <a:sym typeface="Consolas"/>
              </a:rPr>
              <a:t>White wins!</a:t>
            </a:r>
          </a:p>
          <a:p>
            <a:pPr algn="l">
              <a:lnSpc>
                <a:spcPts val="2437"/>
              </a:lnSpc>
            </a:pPr>
            <a:endParaRPr lang="en-US" sz="1500" dirty="0">
              <a:solidFill>
                <a:srgbClr val="DCD7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739</Words>
  <Application>Microsoft Office PowerPoint</Application>
  <PresentationFormat>Custom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Heebo Light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Othello-A-Java-Console-Game.pptx</dc:title>
  <dc:creator>Sriraksha</dc:creator>
  <cp:lastModifiedBy>Anusha Srinivas</cp:lastModifiedBy>
  <cp:revision>2</cp:revision>
  <dcterms:created xsi:type="dcterms:W3CDTF">2006-08-16T00:00:00Z</dcterms:created>
  <dcterms:modified xsi:type="dcterms:W3CDTF">2025-12-29T16:43:40Z</dcterms:modified>
  <dc:identifier>DAG86MHi9zs</dc:identifier>
</cp:coreProperties>
</file>